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8" r:id="rId5"/>
    <p:sldId id="261" r:id="rId6"/>
    <p:sldId id="262" r:id="rId7"/>
    <p:sldId id="269" r:id="rId8"/>
    <p:sldId id="270" r:id="rId9"/>
    <p:sldId id="271" r:id="rId10"/>
    <p:sldId id="272" r:id="rId11"/>
    <p:sldId id="263" r:id="rId12"/>
    <p:sldId id="273" r:id="rId13"/>
    <p:sldId id="284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2">
          <p15:clr>
            <a:srgbClr val="A4A3A4"/>
          </p15:clr>
        </p15:guide>
        <p15:guide id="2" orient="horz" pos="2652">
          <p15:clr>
            <a:srgbClr val="A4A3A4"/>
          </p15:clr>
        </p15:guide>
        <p15:guide id="3" orient="horz" pos="3645">
          <p15:clr>
            <a:srgbClr val="A4A3A4"/>
          </p15:clr>
        </p15:guide>
        <p15:guide id="4" orient="horz" pos="1252">
          <p15:clr>
            <a:srgbClr val="A4A3A4"/>
          </p15:clr>
        </p15:guide>
        <p15:guide id="5" orient="horz" pos="1014">
          <p15:clr>
            <a:srgbClr val="A4A3A4"/>
          </p15:clr>
        </p15:guide>
        <p15:guide id="6" orient="horz" pos="3959">
          <p15:clr>
            <a:srgbClr val="A4A3A4"/>
          </p15:clr>
        </p15:guide>
        <p15:guide id="7" orient="horz" pos="4148">
          <p15:clr>
            <a:srgbClr val="A4A3A4"/>
          </p15:clr>
        </p15:guide>
        <p15:guide id="8" pos="5447">
          <p15:clr>
            <a:srgbClr val="A4A3A4"/>
          </p15:clr>
        </p15:guide>
        <p15:guide id="9" pos="2959">
          <p15:clr>
            <a:srgbClr val="A4A3A4"/>
          </p15:clr>
        </p15:guide>
        <p15:guide id="10" pos="312">
          <p15:clr>
            <a:srgbClr val="A4A3A4"/>
          </p15:clr>
        </p15:guide>
        <p15:guide id="11" pos="2808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45"/>
    <a:srgbClr val="4C4F52"/>
    <a:srgbClr val="FFB745"/>
    <a:srgbClr val="FFB23A"/>
    <a:srgbClr val="FFD03A"/>
    <a:srgbClr val="FFB129"/>
    <a:srgbClr val="FFB159"/>
    <a:srgbClr val="F6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 autoAdjust="0"/>
    <p:restoredTop sz="94651" autoAdjust="0"/>
  </p:normalViewPr>
  <p:slideViewPr>
    <p:cSldViewPr snapToGrid="0" snapToObjects="1">
      <p:cViewPr varScale="1">
        <p:scale>
          <a:sx n="68" d="100"/>
          <a:sy n="68" d="100"/>
        </p:scale>
        <p:origin x="1284" y="90"/>
      </p:cViewPr>
      <p:guideLst>
        <p:guide orient="horz" pos="3782"/>
        <p:guide orient="horz" pos="2652"/>
        <p:guide orient="horz" pos="3645"/>
        <p:guide orient="horz" pos="1252"/>
        <p:guide orient="horz" pos="1014"/>
        <p:guide orient="horz" pos="3959"/>
        <p:guide orient="horz" pos="4148"/>
        <p:guide pos="5447"/>
        <p:guide pos="2959"/>
        <p:guide pos="312"/>
        <p:guide pos="28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4E3D9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7B0-484E-8BC3-9CCDC6E19DE0}"/>
              </c:ext>
            </c:extLst>
          </c:dPt>
          <c:dPt>
            <c:idx val="1"/>
            <c:invertIfNegative val="0"/>
            <c:bubble3D val="0"/>
            <c:spPr>
              <a:solidFill>
                <a:srgbClr val="E4E3D9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7B0-484E-8BC3-9CCDC6E19DE0}"/>
              </c:ext>
            </c:extLst>
          </c:dPt>
          <c:cat>
            <c:strRef>
              <c:f>Tabelle1!$B$4:$G$4</c:f>
              <c:strCache>
                <c:ptCount val="6"/>
                <c:pt idx="0">
                  <c:v>Einzelhaushalt</c:v>
                </c:pt>
                <c:pt idx="1">
                  <c:v>Familie</c:v>
                </c:pt>
                <c:pt idx="2">
                  <c:v>-30</c:v>
                </c:pt>
                <c:pt idx="3">
                  <c:v>30-50</c:v>
                </c:pt>
                <c:pt idx="4">
                  <c:v>50-65</c:v>
                </c:pt>
                <c:pt idx="5">
                  <c:v>&gt;65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0">
                  <c:v>16</c:v>
                </c:pt>
                <c:pt idx="1">
                  <c:v>54</c:v>
                </c:pt>
                <c:pt idx="2">
                  <c:v>2</c:v>
                </c:pt>
                <c:pt idx="3">
                  <c:v>29</c:v>
                </c:pt>
                <c:pt idx="4">
                  <c:v>36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0-484E-8BC3-9CCDC6E19DE0}"/>
            </c:ext>
          </c:extLst>
        </c:ser>
        <c:ser>
          <c:idx val="1"/>
          <c:order val="1"/>
          <c:invertIfNegative val="0"/>
          <c:cat>
            <c:strRef>
              <c:f>Tabelle1!$B$4:$G$4</c:f>
              <c:strCache>
                <c:ptCount val="6"/>
                <c:pt idx="0">
                  <c:v>Einzelhaushalt</c:v>
                </c:pt>
                <c:pt idx="1">
                  <c:v>Familie</c:v>
                </c:pt>
                <c:pt idx="2">
                  <c:v>-30</c:v>
                </c:pt>
                <c:pt idx="3">
                  <c:v>30-50</c:v>
                </c:pt>
                <c:pt idx="4">
                  <c:v>50-65</c:v>
                </c:pt>
                <c:pt idx="5">
                  <c:v>&gt;65</c:v>
                </c:pt>
              </c:strCache>
            </c:strRef>
          </c:cat>
          <c:val>
            <c:numRef>
              <c:f>Tabelle1!$B$10:$G$10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17B0-484E-8BC3-9CCDC6E19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7664"/>
        <c:axId val="42739200"/>
      </c:barChart>
      <c:catAx>
        <c:axId val="427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739200"/>
        <c:crosses val="autoZero"/>
        <c:auto val="1"/>
        <c:lblAlgn val="ctr"/>
        <c:lblOffset val="100"/>
        <c:noMultiLvlLbl val="0"/>
      </c:catAx>
      <c:valAx>
        <c:axId val="4273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37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769-46B5-A088-4E12633F857C}"/>
              </c:ext>
            </c:extLst>
          </c:dPt>
          <c:cat>
            <c:strRef>
              <c:f>Tabelle1!$B$30:$H$30</c:f>
              <c:strCache>
                <c:ptCount val="7"/>
                <c:pt idx="0">
                  <c:v>un-wichtig</c:v>
                </c:pt>
                <c:pt idx="1">
                  <c:v>kaum wichtig</c:v>
                </c:pt>
                <c:pt idx="2">
                  <c:v>mässig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Tabelle1!$B$32:$H$32</c:f>
              <c:numCache>
                <c:formatCode>General</c:formatCode>
                <c:ptCount val="7"/>
                <c:pt idx="0">
                  <c:v>15</c:v>
                </c:pt>
                <c:pt idx="1">
                  <c:v>23</c:v>
                </c:pt>
                <c:pt idx="2">
                  <c:v>16</c:v>
                </c:pt>
                <c:pt idx="3">
                  <c:v>16</c:v>
                </c:pt>
                <c:pt idx="4">
                  <c:v>29</c:v>
                </c:pt>
                <c:pt idx="5">
                  <c:v>20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69-46B5-A088-4E12633F8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353792"/>
        <c:axId val="276355328"/>
      </c:barChart>
      <c:catAx>
        <c:axId val="2763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355328"/>
        <c:crosses val="autoZero"/>
        <c:auto val="1"/>
        <c:lblAlgn val="ctr"/>
        <c:lblOffset val="100"/>
        <c:noMultiLvlLbl val="0"/>
      </c:catAx>
      <c:valAx>
        <c:axId val="27635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353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2249-49FD-A483-56762B4AF56A}"/>
              </c:ext>
            </c:extLst>
          </c:dPt>
          <c:cat>
            <c:strRef>
              <c:f>Tabelle1!$B$30:$H$30</c:f>
              <c:strCache>
                <c:ptCount val="7"/>
                <c:pt idx="0">
                  <c:v>un-wichtig</c:v>
                </c:pt>
                <c:pt idx="1">
                  <c:v>kaum wichtig</c:v>
                </c:pt>
                <c:pt idx="2">
                  <c:v>mässig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Tabelle1!$B$34:$H$34</c:f>
              <c:numCache>
                <c:formatCode>General</c:formatCode>
                <c:ptCount val="7"/>
                <c:pt idx="0">
                  <c:v>7</c:v>
                </c:pt>
                <c:pt idx="1">
                  <c:v>17</c:v>
                </c:pt>
                <c:pt idx="2">
                  <c:v>16</c:v>
                </c:pt>
                <c:pt idx="3">
                  <c:v>10</c:v>
                </c:pt>
                <c:pt idx="4">
                  <c:v>28</c:v>
                </c:pt>
                <c:pt idx="5">
                  <c:v>43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49-49FD-A483-56762B4AF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191104"/>
        <c:axId val="276192640"/>
      </c:barChart>
      <c:catAx>
        <c:axId val="27619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192640"/>
        <c:crosses val="autoZero"/>
        <c:auto val="1"/>
        <c:lblAlgn val="ctr"/>
        <c:lblOffset val="100"/>
        <c:noMultiLvlLbl val="0"/>
      </c:catAx>
      <c:valAx>
        <c:axId val="27619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191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96C-4036-A834-529BE2F64131}"/>
              </c:ext>
            </c:extLst>
          </c:dPt>
          <c:cat>
            <c:strRef>
              <c:f>Tabelle1!$B$30:$H$30</c:f>
              <c:strCache>
                <c:ptCount val="7"/>
                <c:pt idx="0">
                  <c:v>un-wichtig</c:v>
                </c:pt>
                <c:pt idx="1">
                  <c:v>kaum wichtig</c:v>
                </c:pt>
                <c:pt idx="2">
                  <c:v>mässig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Tabelle1!$B$36:$H$36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24</c:v>
                </c:pt>
                <c:pt idx="4">
                  <c:v>31</c:v>
                </c:pt>
                <c:pt idx="5">
                  <c:v>22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C-4036-A834-529BE2F64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429824"/>
        <c:axId val="276431616"/>
      </c:barChart>
      <c:catAx>
        <c:axId val="27642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431616"/>
        <c:crosses val="autoZero"/>
        <c:auto val="1"/>
        <c:lblAlgn val="ctr"/>
        <c:lblOffset val="100"/>
        <c:noMultiLvlLbl val="0"/>
      </c:catAx>
      <c:valAx>
        <c:axId val="27643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429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EE1-4954-B7BB-8F89CC336F95}"/>
              </c:ext>
            </c:extLst>
          </c:dPt>
          <c:cat>
            <c:strRef>
              <c:f>Tabelle1!$B$30:$H$30</c:f>
              <c:strCache>
                <c:ptCount val="7"/>
                <c:pt idx="0">
                  <c:v>un-wichtig</c:v>
                </c:pt>
                <c:pt idx="1">
                  <c:v>kaum wichtig</c:v>
                </c:pt>
                <c:pt idx="2">
                  <c:v>mässig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Tabelle1!$B$37:$H$37</c:f>
              <c:numCache>
                <c:formatCode>General</c:formatCode>
                <c:ptCount val="7"/>
                <c:pt idx="0">
                  <c:v>58</c:v>
                </c:pt>
                <c:pt idx="1">
                  <c:v>25</c:v>
                </c:pt>
                <c:pt idx="2">
                  <c:v>10</c:v>
                </c:pt>
                <c:pt idx="3">
                  <c:v>11</c:v>
                </c:pt>
                <c:pt idx="4">
                  <c:v>15</c:v>
                </c:pt>
                <c:pt idx="5">
                  <c:v>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1-4954-B7BB-8F89CC336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644224"/>
        <c:axId val="276645760"/>
      </c:barChart>
      <c:catAx>
        <c:axId val="27664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645760"/>
        <c:crosses val="autoZero"/>
        <c:auto val="1"/>
        <c:lblAlgn val="ctr"/>
        <c:lblOffset val="100"/>
        <c:noMultiLvlLbl val="0"/>
      </c:catAx>
      <c:valAx>
        <c:axId val="27664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644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6A9-4C7E-ACD3-A8B55C1395BD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Tabelle1!$B$44:$H$44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11</c:v>
                </c:pt>
                <c:pt idx="3">
                  <c:v>27</c:v>
                </c:pt>
                <c:pt idx="4">
                  <c:v>60</c:v>
                </c:pt>
                <c:pt idx="5">
                  <c:v>23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A9-4C7E-ACD3-A8B55C139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625280"/>
        <c:axId val="276626816"/>
      </c:barChart>
      <c:catAx>
        <c:axId val="27662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626816"/>
        <c:crosses val="autoZero"/>
        <c:auto val="1"/>
        <c:lblAlgn val="ctr"/>
        <c:lblOffset val="100"/>
        <c:noMultiLvlLbl val="0"/>
      </c:catAx>
      <c:valAx>
        <c:axId val="27662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625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2627-40AC-8F3B-5CD1746FDA0D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Tabelle1!$B$46:$H$46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11</c:v>
                </c:pt>
                <c:pt idx="4">
                  <c:v>77</c:v>
                </c:pt>
                <c:pt idx="5">
                  <c:v>32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7-40AC-8F3B-5CD1746FD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995072"/>
        <c:axId val="276996864"/>
      </c:barChart>
      <c:catAx>
        <c:axId val="27699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996864"/>
        <c:crosses val="autoZero"/>
        <c:auto val="1"/>
        <c:lblAlgn val="ctr"/>
        <c:lblOffset val="100"/>
        <c:noMultiLvlLbl val="0"/>
      </c:catAx>
      <c:valAx>
        <c:axId val="2769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995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E2B-4E76-887F-1B0D3A22BB81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Tabelle1!$B$48:$H$48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27</c:v>
                </c:pt>
                <c:pt idx="4">
                  <c:v>49</c:v>
                </c:pt>
                <c:pt idx="5">
                  <c:v>32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B-4E76-887F-1B0D3A22B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094784"/>
        <c:axId val="277096320"/>
      </c:barChart>
      <c:catAx>
        <c:axId val="27709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096320"/>
        <c:crosses val="autoZero"/>
        <c:auto val="1"/>
        <c:lblAlgn val="ctr"/>
        <c:lblOffset val="100"/>
        <c:noMultiLvlLbl val="0"/>
      </c:catAx>
      <c:valAx>
        <c:axId val="27709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094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Tabelle1!$B$54:$H$54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24</c:v>
                </c:pt>
                <c:pt idx="3">
                  <c:v>41</c:v>
                </c:pt>
                <c:pt idx="4">
                  <c:v>46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2-4A06-BB49-229BF053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534592"/>
        <c:axId val="277536128"/>
      </c:barChart>
      <c:catAx>
        <c:axId val="27753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536128"/>
        <c:crosses val="autoZero"/>
        <c:auto val="1"/>
        <c:lblAlgn val="ctr"/>
        <c:lblOffset val="100"/>
        <c:noMultiLvlLbl val="0"/>
      </c:catAx>
      <c:valAx>
        <c:axId val="27753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534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Tabelle1!$B$56:$H$56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18</c:v>
                </c:pt>
                <c:pt idx="4">
                  <c:v>68</c:v>
                </c:pt>
                <c:pt idx="5">
                  <c:v>35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F-43B9-9760-836A2DBE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441152"/>
        <c:axId val="277442944"/>
      </c:barChart>
      <c:catAx>
        <c:axId val="27744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442944"/>
        <c:crosses val="autoZero"/>
        <c:auto val="1"/>
        <c:lblAlgn val="ctr"/>
        <c:lblOffset val="100"/>
        <c:noMultiLvlLbl val="0"/>
      </c:catAx>
      <c:valAx>
        <c:axId val="27744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441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C60-4EA6-8133-897EE58B4F85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Tabelle1!$B$58:$H$58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31</c:v>
                </c:pt>
                <c:pt idx="4">
                  <c:v>54</c:v>
                </c:pt>
                <c:pt idx="5">
                  <c:v>25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60-4EA6-8133-897EE58B4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401600"/>
        <c:axId val="277403136"/>
      </c:barChart>
      <c:catAx>
        <c:axId val="27740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403136"/>
        <c:crosses val="autoZero"/>
        <c:auto val="1"/>
        <c:lblAlgn val="ctr"/>
        <c:lblOffset val="100"/>
        <c:noMultiLvlLbl val="0"/>
      </c:catAx>
      <c:valAx>
        <c:axId val="27740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401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Tabelle1!$B$7:$H$8</c:f>
              <c:multiLvlStrCache>
                <c:ptCount val="7"/>
                <c:lvl>
                  <c:pt idx="5">
                    <c:v>gut</c:v>
                  </c:pt>
                </c:lvl>
                <c:lvl>
                  <c:pt idx="0">
                    <c:v>sehr schlecht</c:v>
                  </c:pt>
                  <c:pt idx="1">
                    <c:v>schlecht</c:v>
                  </c:pt>
                  <c:pt idx="2">
                    <c:v>unge-nügend</c:v>
                  </c:pt>
                  <c:pt idx="3">
                    <c:v>ge-nügend</c:v>
                  </c:pt>
                  <c:pt idx="4">
                    <c:v>gut</c:v>
                  </c:pt>
                  <c:pt idx="5">
                    <c:v>sehr</c:v>
                  </c:pt>
                  <c:pt idx="6">
                    <c:v>weiss nicht</c:v>
                  </c:pt>
                </c:lvl>
              </c:multiLvlStrCache>
            </c:multiLvlStrRef>
          </c:cat>
          <c:val>
            <c:numRef>
              <c:f>Tabelle1!$B$9:$H$9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13</c:v>
                </c:pt>
                <c:pt idx="4">
                  <c:v>61</c:v>
                </c:pt>
                <c:pt idx="5">
                  <c:v>50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7-49F2-A3B9-C38EAE2178AA}"/>
            </c:ext>
          </c:extLst>
        </c:ser>
        <c:ser>
          <c:idx val="1"/>
          <c:order val="1"/>
          <c:invertIfNegative val="0"/>
          <c:cat>
            <c:multiLvlStrRef>
              <c:f>Tabelle1!$B$7:$H$8</c:f>
              <c:multiLvlStrCache>
                <c:ptCount val="7"/>
                <c:lvl>
                  <c:pt idx="5">
                    <c:v>gut</c:v>
                  </c:pt>
                </c:lvl>
                <c:lvl>
                  <c:pt idx="0">
                    <c:v>sehr schlecht</c:v>
                  </c:pt>
                  <c:pt idx="1">
                    <c:v>schlecht</c:v>
                  </c:pt>
                  <c:pt idx="2">
                    <c:v>unge-nügend</c:v>
                  </c:pt>
                  <c:pt idx="3">
                    <c:v>ge-nügend</c:v>
                  </c:pt>
                  <c:pt idx="4">
                    <c:v>gut</c:v>
                  </c:pt>
                  <c:pt idx="5">
                    <c:v>sehr</c:v>
                  </c:pt>
                  <c:pt idx="6">
                    <c:v>weiss nicht</c:v>
                  </c:pt>
                </c:lvl>
              </c:multiLvlStrCache>
            </c:multiLvlStrRef>
          </c:cat>
          <c:val>
            <c:numRef>
              <c:f>Tabelle1!$B$10:$H$10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1DB7-49F2-A3B9-C38EAE21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904320"/>
        <c:axId val="180905856"/>
      </c:barChart>
      <c:catAx>
        <c:axId val="1809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905856"/>
        <c:crosses val="autoZero"/>
        <c:auto val="1"/>
        <c:lblAlgn val="ctr"/>
        <c:lblOffset val="100"/>
        <c:noMultiLvlLbl val="0"/>
      </c:catAx>
      <c:valAx>
        <c:axId val="18090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904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925B-4582-8806-BC4072F6BB0F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Tabelle1!$B$59:$H$59</c:f>
              <c:numCache>
                <c:formatCode>General</c:formatCode>
                <c:ptCount val="7"/>
                <c:pt idx="0">
                  <c:v>2</c:v>
                </c:pt>
                <c:pt idx="1">
                  <c:v>6</c:v>
                </c:pt>
                <c:pt idx="2">
                  <c:v>18</c:v>
                </c:pt>
                <c:pt idx="3">
                  <c:v>26</c:v>
                </c:pt>
                <c:pt idx="4">
                  <c:v>34</c:v>
                </c:pt>
                <c:pt idx="5">
                  <c:v>13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5B-4582-8806-BC4072F6B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771008"/>
        <c:axId val="277772544"/>
      </c:barChart>
      <c:catAx>
        <c:axId val="2777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772544"/>
        <c:crosses val="autoZero"/>
        <c:auto val="1"/>
        <c:lblAlgn val="ctr"/>
        <c:lblOffset val="100"/>
        <c:noMultiLvlLbl val="0"/>
      </c:catAx>
      <c:valAx>
        <c:axId val="2777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771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374-4F33-9FBD-CD8823223CCC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Tabelle1!$B$61:$H$61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27</c:v>
                </c:pt>
                <c:pt idx="4">
                  <c:v>40</c:v>
                </c:pt>
                <c:pt idx="5">
                  <c:v>16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4-4F33-9FBD-CD8823223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936000"/>
        <c:axId val="277937536"/>
      </c:barChart>
      <c:catAx>
        <c:axId val="2779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937536"/>
        <c:crosses val="autoZero"/>
        <c:auto val="1"/>
        <c:lblAlgn val="ctr"/>
        <c:lblOffset val="100"/>
        <c:noMultiLvlLbl val="0"/>
      </c:catAx>
      <c:valAx>
        <c:axId val="27793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93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6118-4B7F-AC69-AE21114C83C9}"/>
              </c:ext>
            </c:extLst>
          </c:dPt>
          <c:cat>
            <c:strRef>
              <c:f>Tabelle1!$B$42:$H$42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keine Antwort</c:v>
                </c:pt>
              </c:strCache>
            </c:strRef>
          </c:cat>
          <c:val>
            <c:numRef>
              <c:f>Tabelle1!$B$63:$H$63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40</c:v>
                </c:pt>
                <c:pt idx="5">
                  <c:v>17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8-4B7F-AC69-AE21114C8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154240"/>
        <c:axId val="278164224"/>
      </c:barChart>
      <c:catAx>
        <c:axId val="27815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8164224"/>
        <c:crosses val="autoZero"/>
        <c:auto val="1"/>
        <c:lblAlgn val="ctr"/>
        <c:lblOffset val="100"/>
        <c:noMultiLvlLbl val="0"/>
      </c:catAx>
      <c:valAx>
        <c:axId val="27816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154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54C7-485A-9F44-59C430A51CF0}"/>
              </c:ext>
            </c:extLst>
          </c:dPt>
          <c:cat>
            <c:strRef>
              <c:f>Tabelle1!$B$66:$H$66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Tabelle1!$B$68:$H$68</c:f>
              <c:numCache>
                <c:formatCode>General</c:formatCode>
                <c:ptCount val="7"/>
                <c:pt idx="0">
                  <c:v>18</c:v>
                </c:pt>
                <c:pt idx="1">
                  <c:v>33</c:v>
                </c:pt>
                <c:pt idx="2">
                  <c:v>20</c:v>
                </c:pt>
                <c:pt idx="3">
                  <c:v>11</c:v>
                </c:pt>
                <c:pt idx="4">
                  <c:v>31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7-485A-9F44-59C430A51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25184"/>
        <c:axId val="283326720"/>
      </c:barChart>
      <c:catAx>
        <c:axId val="2833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326720"/>
        <c:crosses val="autoZero"/>
        <c:auto val="1"/>
        <c:lblAlgn val="ctr"/>
        <c:lblOffset val="100"/>
        <c:noMultiLvlLbl val="0"/>
      </c:catAx>
      <c:valAx>
        <c:axId val="28332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325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992E-48C1-9F9A-A4DEA28E3BB0}"/>
              </c:ext>
            </c:extLst>
          </c:dPt>
          <c:cat>
            <c:strRef>
              <c:f>Tabelle1!$B$66:$H$66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Tabelle1!$B$69:$H$69</c:f>
              <c:numCache>
                <c:formatCode>General</c:formatCode>
                <c:ptCount val="7"/>
                <c:pt idx="0">
                  <c:v>23</c:v>
                </c:pt>
                <c:pt idx="1">
                  <c:v>24</c:v>
                </c:pt>
                <c:pt idx="2">
                  <c:v>24</c:v>
                </c:pt>
                <c:pt idx="3">
                  <c:v>7</c:v>
                </c:pt>
                <c:pt idx="4">
                  <c:v>26</c:v>
                </c:pt>
                <c:pt idx="5">
                  <c:v>7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E-48C1-9F9A-A4DEA28E3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86080"/>
        <c:axId val="283487616"/>
      </c:barChart>
      <c:catAx>
        <c:axId val="28348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487616"/>
        <c:crosses val="autoZero"/>
        <c:auto val="1"/>
        <c:lblAlgn val="ctr"/>
        <c:lblOffset val="100"/>
        <c:noMultiLvlLbl val="0"/>
      </c:catAx>
      <c:valAx>
        <c:axId val="28348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4860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3123-448D-A690-BDFA0CDA7A29}"/>
              </c:ext>
            </c:extLst>
          </c:dPt>
          <c:cat>
            <c:strRef>
              <c:f>Tabelle1!$B$72:$H$72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Tabelle1!$B$74:$H$74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21</c:v>
                </c:pt>
                <c:pt idx="4">
                  <c:v>69</c:v>
                </c:pt>
                <c:pt idx="5">
                  <c:v>25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23-448D-A690-BDFA0CDA7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662592"/>
        <c:axId val="283672576"/>
      </c:barChart>
      <c:catAx>
        <c:axId val="28366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672576"/>
        <c:crosses val="autoZero"/>
        <c:auto val="1"/>
        <c:lblAlgn val="ctr"/>
        <c:lblOffset val="100"/>
        <c:noMultiLvlLbl val="0"/>
      </c:catAx>
      <c:valAx>
        <c:axId val="28367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662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701-4F49-9107-1B07EF62215F}"/>
              </c:ext>
            </c:extLst>
          </c:dPt>
          <c:cat>
            <c:strRef>
              <c:f>Tabelle1!$B$72:$H$72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Tabelle1!$B$75:$H$75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30</c:v>
                </c:pt>
                <c:pt idx="4">
                  <c:v>52</c:v>
                </c:pt>
                <c:pt idx="5">
                  <c:v>12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01-4F49-9107-1B07EF622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155264"/>
        <c:axId val="283837568"/>
      </c:barChart>
      <c:catAx>
        <c:axId val="2841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837568"/>
        <c:crosses val="autoZero"/>
        <c:auto val="1"/>
        <c:lblAlgn val="ctr"/>
        <c:lblOffset val="100"/>
        <c:noMultiLvlLbl val="0"/>
      </c:catAx>
      <c:valAx>
        <c:axId val="28383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155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50C-45BE-A406-9799A38B3718}"/>
              </c:ext>
            </c:extLst>
          </c:dPt>
          <c:cat>
            <c:strRef>
              <c:f>Tabelle1!$B$72:$H$72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Tabelle1!$B$77:$H$77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25</c:v>
                </c:pt>
                <c:pt idx="4">
                  <c:v>45</c:v>
                </c:pt>
                <c:pt idx="5">
                  <c:v>15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0C-45BE-A406-9799A38B3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062464"/>
        <c:axId val="284064000"/>
      </c:barChart>
      <c:catAx>
        <c:axId val="28406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064000"/>
        <c:crosses val="autoZero"/>
        <c:auto val="1"/>
        <c:lblAlgn val="ctr"/>
        <c:lblOffset val="100"/>
        <c:noMultiLvlLbl val="0"/>
      </c:catAx>
      <c:valAx>
        <c:axId val="28406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062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1B6-44D3-B72F-E52F2AB86631}"/>
              </c:ext>
            </c:extLst>
          </c:dPt>
          <c:cat>
            <c:strRef>
              <c:f>Tabelle1!$B$72:$H$72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Tabelle1!$B$79:$H$79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12</c:v>
                </c:pt>
                <c:pt idx="3">
                  <c:v>33</c:v>
                </c:pt>
                <c:pt idx="4">
                  <c:v>30</c:v>
                </c:pt>
                <c:pt idx="5">
                  <c:v>9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B6-44D3-B72F-E52F2AB86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362624"/>
        <c:axId val="284364160"/>
      </c:barChart>
      <c:catAx>
        <c:axId val="28436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364160"/>
        <c:crosses val="autoZero"/>
        <c:auto val="1"/>
        <c:lblAlgn val="ctr"/>
        <c:lblOffset val="100"/>
        <c:noMultiLvlLbl val="0"/>
      </c:catAx>
      <c:valAx>
        <c:axId val="28436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362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Tabelle1!$B$11:$H$12</c:f>
              <c:multiLvlStrCache>
                <c:ptCount val="7"/>
                <c:lvl>
                  <c:pt idx="2">
                    <c:v>wichtig</c:v>
                  </c:pt>
                </c:lvl>
                <c:lvl>
                  <c:pt idx="0">
                    <c:v>un-wichtig</c:v>
                  </c:pt>
                  <c:pt idx="1">
                    <c:v>kaum wichtig</c:v>
                  </c:pt>
                  <c:pt idx="2">
                    <c:v>mässig</c:v>
                  </c:pt>
                  <c:pt idx="3">
                    <c:v>etwas wichtig</c:v>
                  </c:pt>
                  <c:pt idx="4">
                    <c:v>wichtig</c:v>
                  </c:pt>
                  <c:pt idx="5">
                    <c:v>sehr wichtig</c:v>
                  </c:pt>
                  <c:pt idx="6">
                    <c:v>weiss nicht</c:v>
                  </c:pt>
                </c:lvl>
              </c:multiLvlStrCache>
            </c:multiLvlStrRef>
          </c:cat>
          <c:val>
            <c:numRef>
              <c:f>Tabelle1!$B$13:$H$13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46</c:v>
                </c:pt>
                <c:pt idx="5">
                  <c:v>78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7-4F60-BA50-896C6E80B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265152"/>
        <c:axId val="267266688"/>
      </c:barChart>
      <c:catAx>
        <c:axId val="26726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266688"/>
        <c:crosses val="autoZero"/>
        <c:auto val="1"/>
        <c:lblAlgn val="ctr"/>
        <c:lblOffset val="100"/>
        <c:noMultiLvlLbl val="0"/>
      </c:catAx>
      <c:valAx>
        <c:axId val="26726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265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4D61-4B4E-96FF-EF2459224AB0}"/>
              </c:ext>
            </c:extLst>
          </c:dPt>
          <c:cat>
            <c:strRef>
              <c:f>Tabelle1!$B$17:$H$17</c:f>
              <c:strCache>
                <c:ptCount val="7"/>
                <c:pt idx="0">
                  <c:v>uner-wünscht</c:v>
                </c:pt>
                <c:pt idx="1">
                  <c:v>kaum erwün.</c:v>
                </c:pt>
                <c:pt idx="2">
                  <c:v>un-wichtig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Tabelle1!$B$18:$H$18</c:f>
              <c:numCache>
                <c:formatCode>General</c:formatCode>
                <c:ptCount val="7"/>
                <c:pt idx="0">
                  <c:v>33</c:v>
                </c:pt>
                <c:pt idx="1">
                  <c:v>27</c:v>
                </c:pt>
                <c:pt idx="2">
                  <c:v>11</c:v>
                </c:pt>
                <c:pt idx="3">
                  <c:v>28</c:v>
                </c:pt>
                <c:pt idx="4">
                  <c:v>17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1-4B4E-96FF-EF2459224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847040"/>
        <c:axId val="273848576"/>
      </c:barChart>
      <c:catAx>
        <c:axId val="27384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3848576"/>
        <c:crosses val="autoZero"/>
        <c:auto val="1"/>
        <c:lblAlgn val="ctr"/>
        <c:lblOffset val="100"/>
        <c:noMultiLvlLbl val="0"/>
      </c:catAx>
      <c:valAx>
        <c:axId val="27384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84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3DC9-414A-87C7-00CF10851ED0}"/>
              </c:ext>
            </c:extLst>
          </c:dPt>
          <c:cat>
            <c:strRef>
              <c:f>Tabelle1!$B$17:$H$17</c:f>
              <c:strCache>
                <c:ptCount val="7"/>
                <c:pt idx="0">
                  <c:v>uner-wünscht</c:v>
                </c:pt>
                <c:pt idx="1">
                  <c:v>kaum erwün.</c:v>
                </c:pt>
                <c:pt idx="2">
                  <c:v>un-wichtig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Tabelle1!$B$19:$H$19</c:f>
              <c:numCache>
                <c:formatCode>General</c:formatCode>
                <c:ptCount val="7"/>
                <c:pt idx="0">
                  <c:v>8</c:v>
                </c:pt>
                <c:pt idx="1">
                  <c:v>22</c:v>
                </c:pt>
                <c:pt idx="2">
                  <c:v>18</c:v>
                </c:pt>
                <c:pt idx="3">
                  <c:v>28</c:v>
                </c:pt>
                <c:pt idx="4">
                  <c:v>41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9-414A-87C7-00CF10851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83488"/>
        <c:axId val="275185024"/>
      </c:barChart>
      <c:catAx>
        <c:axId val="27518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185024"/>
        <c:crosses val="autoZero"/>
        <c:auto val="1"/>
        <c:lblAlgn val="ctr"/>
        <c:lblOffset val="100"/>
        <c:noMultiLvlLbl val="0"/>
      </c:catAx>
      <c:valAx>
        <c:axId val="27518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18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8261-47DF-BFEA-0CE86BF0B0E7}"/>
              </c:ext>
            </c:extLst>
          </c:dPt>
          <c:cat>
            <c:strRef>
              <c:f>Tabelle1!$B$17:$H$17</c:f>
              <c:strCache>
                <c:ptCount val="7"/>
                <c:pt idx="0">
                  <c:v>uner-wünscht</c:v>
                </c:pt>
                <c:pt idx="1">
                  <c:v>kaum erwün.</c:v>
                </c:pt>
                <c:pt idx="2">
                  <c:v>un-wichtig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Tabelle1!$B$20:$H$20</c:f>
              <c:numCache>
                <c:formatCode>General</c:formatCode>
                <c:ptCount val="7"/>
                <c:pt idx="0">
                  <c:v>44</c:v>
                </c:pt>
                <c:pt idx="1">
                  <c:v>14</c:v>
                </c:pt>
                <c:pt idx="2">
                  <c:v>11</c:v>
                </c:pt>
                <c:pt idx="3">
                  <c:v>18</c:v>
                </c:pt>
                <c:pt idx="4">
                  <c:v>24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61-47DF-BFEA-0CE86BF0B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83648"/>
        <c:axId val="275485440"/>
      </c:barChart>
      <c:catAx>
        <c:axId val="27548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485440"/>
        <c:crosses val="autoZero"/>
        <c:auto val="1"/>
        <c:lblAlgn val="ctr"/>
        <c:lblOffset val="100"/>
        <c:noMultiLvlLbl val="0"/>
      </c:catAx>
      <c:valAx>
        <c:axId val="27548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483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6EC0-4B8F-90FD-71BA71E47A36}"/>
              </c:ext>
            </c:extLst>
          </c:dPt>
          <c:cat>
            <c:strRef>
              <c:f>Tabelle1!$B$17:$H$17</c:f>
              <c:strCache>
                <c:ptCount val="7"/>
                <c:pt idx="0">
                  <c:v>uner-wünscht</c:v>
                </c:pt>
                <c:pt idx="1">
                  <c:v>kaum erwün.</c:v>
                </c:pt>
                <c:pt idx="2">
                  <c:v>un-wichtig</c:v>
                </c:pt>
                <c:pt idx="3">
                  <c:v>etwas wichtig</c:v>
                </c:pt>
                <c:pt idx="4">
                  <c:v>wichtig</c:v>
                </c:pt>
                <c:pt idx="5">
                  <c:v>sehr wichtig</c:v>
                </c:pt>
                <c:pt idx="6">
                  <c:v>weiss nicht</c:v>
                </c:pt>
              </c:strCache>
            </c:strRef>
          </c:cat>
          <c:val>
            <c:numRef>
              <c:f>Tabelle1!$B$21:$H$21</c:f>
              <c:numCache>
                <c:formatCode>General</c:formatCode>
                <c:ptCount val="7"/>
                <c:pt idx="0">
                  <c:v>56</c:v>
                </c:pt>
                <c:pt idx="1">
                  <c:v>23</c:v>
                </c:pt>
                <c:pt idx="2">
                  <c:v>12</c:v>
                </c:pt>
                <c:pt idx="3">
                  <c:v>15</c:v>
                </c:pt>
                <c:pt idx="4">
                  <c:v>14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C0-4B8F-90FD-71BA71E47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579264"/>
        <c:axId val="275580800"/>
      </c:barChart>
      <c:catAx>
        <c:axId val="27557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580800"/>
        <c:crosses val="autoZero"/>
        <c:auto val="1"/>
        <c:lblAlgn val="ctr"/>
        <c:lblOffset val="100"/>
        <c:noMultiLvlLbl val="0"/>
      </c:catAx>
      <c:valAx>
        <c:axId val="27558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579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33109807881882E-2"/>
          <c:y val="3.4311889679835672E-2"/>
          <c:w val="0.90587216084195477"/>
          <c:h val="0.8882669845703323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4"/>
              </a:solidFill>
            </c:spPr>
            <c:extLst>
              <c:ext xmlns:c16="http://schemas.microsoft.com/office/drawing/2014/chart" uri="{C3380CC4-5D6E-409C-BE32-E72D297353CC}">
                <c16:uniqueId val="{00000001-F128-467A-BF8D-ED15D675C55F}"/>
              </c:ext>
            </c:extLst>
          </c:dPt>
          <c:cat>
            <c:strRef>
              <c:f>Tabelle1!$B$22:$H$22</c:f>
              <c:strCache>
                <c:ptCount val="7"/>
                <c:pt idx="0">
                  <c:v>kleiner</c:v>
                </c:pt>
                <c:pt idx="2">
                  <c:v>gleich gross</c:v>
                </c:pt>
                <c:pt idx="4">
                  <c:v>grösser</c:v>
                </c:pt>
                <c:pt idx="6">
                  <c:v>weiss nicht</c:v>
                </c:pt>
              </c:strCache>
            </c:strRef>
          </c:cat>
          <c:val>
            <c:numRef>
              <c:f>Tabelle1!$B$23:$H$23</c:f>
              <c:numCache>
                <c:formatCode>General</c:formatCode>
                <c:ptCount val="7"/>
                <c:pt idx="0">
                  <c:v>49</c:v>
                </c:pt>
                <c:pt idx="2">
                  <c:v>60</c:v>
                </c:pt>
                <c:pt idx="4">
                  <c:v>10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8-467A-BF8D-ED15D675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818368"/>
        <c:axId val="275819904"/>
      </c:barChart>
      <c:catAx>
        <c:axId val="27581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819904"/>
        <c:crosses val="autoZero"/>
        <c:auto val="1"/>
        <c:lblAlgn val="ctr"/>
        <c:lblOffset val="100"/>
        <c:noMultiLvlLbl val="0"/>
      </c:catAx>
      <c:valAx>
        <c:axId val="2758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818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645"/>
              </a:solidFill>
            </c:spPr>
            <c:extLst>
              <c:ext xmlns:c16="http://schemas.microsoft.com/office/drawing/2014/chart" uri="{C3380CC4-5D6E-409C-BE32-E72D297353CC}">
                <c16:uniqueId val="{00000001-B545-4D31-B8A3-2466BA6EB07B}"/>
              </c:ext>
            </c:extLst>
          </c:dPt>
          <c:cat>
            <c:strRef>
              <c:f>Tabelle1!$B$27:$H$27</c:f>
              <c:strCache>
                <c:ptCount val="7"/>
                <c:pt idx="0">
                  <c:v>sehr schlecht</c:v>
                </c:pt>
                <c:pt idx="1">
                  <c:v>schlecht</c:v>
                </c:pt>
                <c:pt idx="2">
                  <c:v>unge-nügend</c:v>
                </c:pt>
                <c:pt idx="3">
                  <c:v>ge-nügend</c:v>
                </c:pt>
                <c:pt idx="4">
                  <c:v>gut</c:v>
                </c:pt>
                <c:pt idx="5">
                  <c:v>sehr</c:v>
                </c:pt>
                <c:pt idx="6">
                  <c:v>weiss nicht</c:v>
                </c:pt>
              </c:strCache>
            </c:strRef>
          </c:cat>
          <c:val>
            <c:numRef>
              <c:f>Tabelle1!$B$29:$H$29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13</c:v>
                </c:pt>
                <c:pt idx="3">
                  <c:v>42</c:v>
                </c:pt>
                <c:pt idx="4">
                  <c:v>50</c:v>
                </c:pt>
                <c:pt idx="5">
                  <c:v>10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5-4D31-B8A3-2466BA6EB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924096"/>
        <c:axId val="275925632"/>
      </c:barChart>
      <c:catAx>
        <c:axId val="2759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925632"/>
        <c:crosses val="autoZero"/>
        <c:auto val="1"/>
        <c:lblAlgn val="ctr"/>
        <c:lblOffset val="100"/>
        <c:noMultiLvlLbl val="0"/>
      </c:catAx>
      <c:valAx>
        <c:axId val="27592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92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67EF5-99E7-4F4C-80B0-96FDB1A07576}" type="datetimeFigureOut">
              <a:rPr lang="de-DE" smtClean="0"/>
              <a:pPr/>
              <a:t>08.11.2018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3B70B-6A3B-4849-BF50-DF2956E4BD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39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237435"/>
            <a:ext cx="9144001" cy="50604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5583" y="2451600"/>
            <a:ext cx="5760000" cy="4617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 cap="none" spc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CH" noProof="0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5583" y="1573200"/>
            <a:ext cx="5760000" cy="180000"/>
          </a:xfrm>
        </p:spPr>
        <p:txBody>
          <a:bodyPr lIns="0" tIns="0" rIns="0" bIns="0" anchor="b" anchorCtr="0"/>
          <a:lstStyle>
            <a:lvl1pPr algn="l">
              <a:defRPr sz="1100" spc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CH" noProof="0" dirty="0"/>
              <a:t>Zürich, </a:t>
            </a:r>
            <a:r>
              <a:rPr lang="de-CH" noProof="0" dirty="0" err="1"/>
              <a:t>tt</a:t>
            </a:r>
            <a:r>
              <a:rPr lang="de-CH" noProof="0" dirty="0"/>
              <a:t>. Monat JJJJ  |  Autor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2922644"/>
            <a:ext cx="5761038" cy="1871547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pic>
        <p:nvPicPr>
          <p:cNvPr id="13" name="Grafik 12" descr="H:\Eigene Dateien mobil\Privat\IG Lebensqualität\logo I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8" y="343281"/>
            <a:ext cx="3596640" cy="5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70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237435"/>
            <a:ext cx="9144001" cy="506046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4" y="1551600"/>
            <a:ext cx="8148639" cy="4327907"/>
          </a:xfrm>
        </p:spPr>
        <p:txBody>
          <a:bodyPr>
            <a:normAutofit/>
          </a:bodyPr>
          <a:lstStyle>
            <a:lvl1pPr marL="342000" indent="-342000"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/>
              <a:t>Thema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32946B-E775-4685-BC7E-C8772BA89DFA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05583" y="392400"/>
            <a:ext cx="48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b="1" noProof="0"/>
              <a:t>Agenda</a:t>
            </a:r>
          </a:p>
        </p:txBody>
      </p:sp>
      <p:pic>
        <p:nvPicPr>
          <p:cNvPr id="11" name="Grafik 10" descr="H:\Eigene Dateien mobil\Privat\IG Lebensqualität\logo I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8" y="343281"/>
            <a:ext cx="3596640" cy="5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7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 flipV="1">
            <a:off x="0" y="6297896"/>
            <a:ext cx="9144001" cy="56010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8149174" cy="367802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Haupttitel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504825" y="1540800"/>
            <a:ext cx="8148639" cy="4486275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7" y="760202"/>
            <a:ext cx="8150257" cy="436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de-CH" noProof="0"/>
              <a:t>Untertitel</a:t>
            </a:r>
          </a:p>
        </p:txBody>
      </p:sp>
      <p:pic>
        <p:nvPicPr>
          <p:cNvPr id="9" name="Grafik 8" descr="H:\Eigene Dateien mobil\Privat\IG Lebensqualität\logo I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8" y="343281"/>
            <a:ext cx="3596640" cy="5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40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 flipV="1">
            <a:off x="0" y="6297896"/>
            <a:ext cx="9144001" cy="56010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10" name="Titel 10"/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8142880" cy="367802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Haupttitel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4698000" y="1609200"/>
            <a:ext cx="3949200" cy="19656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5583" y="5857200"/>
            <a:ext cx="8147880" cy="304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/>
              <a:t>Bildlegende</a:t>
            </a:r>
          </a:p>
        </p:txBody>
      </p:sp>
      <p:sp>
        <p:nvSpPr>
          <p:cNvPr id="12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698000" y="3830400"/>
            <a:ext cx="3949200" cy="19656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504000" y="1609200"/>
            <a:ext cx="3949200" cy="19656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20"/>
          </p:nvPr>
        </p:nvSpPr>
        <p:spPr>
          <a:xfrm>
            <a:off x="504000" y="3830400"/>
            <a:ext cx="3949200" cy="19656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760202"/>
            <a:ext cx="8143962" cy="436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de-CH" noProof="0"/>
              <a:t>Untertitel</a:t>
            </a:r>
          </a:p>
        </p:txBody>
      </p:sp>
      <p:pic>
        <p:nvPicPr>
          <p:cNvPr id="19" name="Grafik 18" descr="H:\Eigene Dateien mobil\Privat\IG Lebensqualität\logo I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8" y="343281"/>
            <a:ext cx="3596640" cy="5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90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 flipV="1">
            <a:off x="0" y="6297896"/>
            <a:ext cx="9144001" cy="56010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10" name="Titel 10"/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8142880" cy="367802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Haupttitel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2A5-8151-41DB-AD31-704E3F3531FC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5583" y="5857200"/>
            <a:ext cx="8147880" cy="304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/>
              <a:t>Bildlegende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504000" y="1609200"/>
            <a:ext cx="8150400" cy="41904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760202"/>
            <a:ext cx="8143962" cy="436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de-CH" noProof="0"/>
              <a:t>Untertitel</a:t>
            </a:r>
          </a:p>
        </p:txBody>
      </p:sp>
      <p:pic>
        <p:nvPicPr>
          <p:cNvPr id="13" name="Grafik 12" descr="H:\Eigene Dateien mobil\Privat\IG Lebensqualität\logo I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8" y="343281"/>
            <a:ext cx="3596640" cy="5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90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0"/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8142880" cy="367802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Haupttitel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DD4-3001-41C2-81AC-9207F73DEDC0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0" y="1609200"/>
            <a:ext cx="9144000" cy="46872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760202"/>
            <a:ext cx="8143962" cy="436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de-CH" noProof="0"/>
              <a:t>Untertitel</a:t>
            </a:r>
          </a:p>
        </p:txBody>
      </p:sp>
      <p:pic>
        <p:nvPicPr>
          <p:cNvPr id="11" name="Picture 2" descr="M:\muy\muy-8 hnsk\HNS_Konsulenten_Wortmarke_powerpoint_d.w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7680" y="6507167"/>
            <a:ext cx="2181600" cy="138599"/>
          </a:xfrm>
          <a:prstGeom prst="rect">
            <a:avLst/>
          </a:prstGeom>
          <a:noFill/>
        </p:spPr>
      </p:pic>
      <p:pic>
        <p:nvPicPr>
          <p:cNvPr id="9" name="Grafik 8" descr="H:\Eigene Dateien mobil\Privat\IG Lebensqualität\logo IG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8" y="343281"/>
            <a:ext cx="3596640" cy="5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9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540800"/>
            <a:ext cx="814946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14303" y="6336000"/>
            <a:ext cx="648634" cy="31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A4B32FFA-E031-4CE8-952F-D4282A0974EE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62938" y="6336000"/>
            <a:ext cx="390526" cy="31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51D81D-702E-184E-8EEC-C183C5B46D85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504000" y="392400"/>
            <a:ext cx="8149464" cy="5049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8" name="Rechteck 7"/>
          <p:cNvSpPr/>
          <p:nvPr/>
        </p:nvSpPr>
        <p:spPr>
          <a:xfrm>
            <a:off x="-1900002" y="0"/>
            <a:ext cx="1659062" cy="2695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800" tIns="36000" rIns="0" rtlCol="0" anchor="t"/>
          <a:lstStyle/>
          <a:p>
            <a:pPr marL="0" indent="0" algn="l">
              <a:tabLst>
                <a:tab pos="1522413" algn="r"/>
              </a:tabLst>
            </a:pPr>
            <a:r>
              <a:rPr lang="de-CH" sz="600" noProof="0">
                <a:solidFill>
                  <a:schemeClr val="tx1"/>
                </a:solidFill>
              </a:rPr>
              <a:t>Farben	Transparenz</a:t>
            </a:r>
          </a:p>
        </p:txBody>
      </p:sp>
      <p:sp>
        <p:nvSpPr>
          <p:cNvPr id="9" name="Rechteck 8"/>
          <p:cNvSpPr/>
          <p:nvPr/>
        </p:nvSpPr>
        <p:spPr>
          <a:xfrm>
            <a:off x="-1838587" y="134217"/>
            <a:ext cx="1098645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/>
              <a:t>Akzent 1</a:t>
            </a:r>
          </a:p>
          <a:p>
            <a:r>
              <a:rPr lang="de-CH" sz="900" noProof="0"/>
              <a:t>RGB: 0 / 0 / 0</a:t>
            </a:r>
          </a:p>
        </p:txBody>
      </p:sp>
      <p:sp>
        <p:nvSpPr>
          <p:cNvPr id="10" name="Rechteck 9"/>
          <p:cNvSpPr/>
          <p:nvPr/>
        </p:nvSpPr>
        <p:spPr>
          <a:xfrm>
            <a:off x="-1838587" y="494996"/>
            <a:ext cx="1098645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>
                <a:solidFill>
                  <a:schemeClr val="bg1"/>
                </a:solidFill>
              </a:rPr>
              <a:t>Akzent 2</a:t>
            </a:r>
          </a:p>
          <a:p>
            <a:r>
              <a:rPr lang="de-CH" sz="900" noProof="0">
                <a:solidFill>
                  <a:schemeClr val="bg1"/>
                </a:solidFill>
              </a:rPr>
              <a:t>RGB: 76 / 79 / 82</a:t>
            </a:r>
          </a:p>
        </p:txBody>
      </p:sp>
      <p:sp>
        <p:nvSpPr>
          <p:cNvPr id="11" name="Rechteck 10"/>
          <p:cNvSpPr/>
          <p:nvPr/>
        </p:nvSpPr>
        <p:spPr>
          <a:xfrm>
            <a:off x="-1838587" y="857456"/>
            <a:ext cx="1098645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Akzent 3</a:t>
            </a:r>
          </a:p>
          <a:p>
            <a:r>
              <a:rPr lang="de-CH" sz="900" noProof="0">
                <a:solidFill>
                  <a:schemeClr val="tx1"/>
                </a:solidFill>
              </a:rPr>
              <a:t>RGB: 165 / 174 / 183</a:t>
            </a:r>
          </a:p>
        </p:txBody>
      </p:sp>
      <p:sp>
        <p:nvSpPr>
          <p:cNvPr id="12" name="Rechteck 11"/>
          <p:cNvSpPr/>
          <p:nvPr/>
        </p:nvSpPr>
        <p:spPr>
          <a:xfrm>
            <a:off x="-1838587" y="1216439"/>
            <a:ext cx="1098645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Akzent 4</a:t>
            </a:r>
          </a:p>
          <a:p>
            <a:r>
              <a:rPr lang="de-CH" sz="900" noProof="0">
                <a:solidFill>
                  <a:schemeClr val="tx1"/>
                </a:solidFill>
              </a:rPr>
              <a:t>RGB: 228 / 227 / 217</a:t>
            </a:r>
          </a:p>
        </p:txBody>
      </p:sp>
      <p:sp>
        <p:nvSpPr>
          <p:cNvPr id="13" name="Rechteck 12"/>
          <p:cNvSpPr/>
          <p:nvPr/>
        </p:nvSpPr>
        <p:spPr>
          <a:xfrm>
            <a:off x="-1838587" y="1575422"/>
            <a:ext cx="1098645" cy="3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Akzent 5</a:t>
            </a:r>
          </a:p>
          <a:p>
            <a:r>
              <a:rPr lang="de-CH" sz="900" noProof="0">
                <a:solidFill>
                  <a:schemeClr val="tx1"/>
                </a:solidFill>
              </a:rPr>
              <a:t>RGB: 161 / 147 / 141</a:t>
            </a:r>
          </a:p>
        </p:txBody>
      </p:sp>
      <p:sp>
        <p:nvSpPr>
          <p:cNvPr id="14" name="Rechteck 13"/>
          <p:cNvSpPr/>
          <p:nvPr/>
        </p:nvSpPr>
        <p:spPr>
          <a:xfrm>
            <a:off x="-1838587" y="1937882"/>
            <a:ext cx="1098645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Akzent 6</a:t>
            </a:r>
          </a:p>
          <a:p>
            <a:r>
              <a:rPr lang="de-CH" sz="900" noProof="0">
                <a:solidFill>
                  <a:schemeClr val="tx1"/>
                </a:solidFill>
              </a:rPr>
              <a:t>RGB: 164 / 217 / 235</a:t>
            </a:r>
          </a:p>
        </p:txBody>
      </p:sp>
      <p:sp>
        <p:nvSpPr>
          <p:cNvPr id="15" name="Rechteck 14"/>
          <p:cNvSpPr/>
          <p:nvPr/>
        </p:nvSpPr>
        <p:spPr>
          <a:xfrm>
            <a:off x="-1838587" y="2300342"/>
            <a:ext cx="1098645" cy="36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Hintergrund 2</a:t>
            </a:r>
          </a:p>
          <a:p>
            <a:r>
              <a:rPr lang="de-CH" sz="900" noProof="0">
                <a:solidFill>
                  <a:schemeClr val="tx1"/>
                </a:solidFill>
              </a:rPr>
              <a:t>RGB: 255 / 198 / 68</a:t>
            </a:r>
          </a:p>
        </p:txBody>
      </p:sp>
      <p:sp>
        <p:nvSpPr>
          <p:cNvPr id="16" name="Rechteck 15"/>
          <p:cNvSpPr/>
          <p:nvPr/>
        </p:nvSpPr>
        <p:spPr>
          <a:xfrm>
            <a:off x="-739941" y="134598"/>
            <a:ext cx="430716" cy="36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7" name="Rechteck 16"/>
          <p:cNvSpPr/>
          <p:nvPr/>
        </p:nvSpPr>
        <p:spPr>
          <a:xfrm>
            <a:off x="-739941" y="857456"/>
            <a:ext cx="430716" cy="360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8" name="Rechteck 17"/>
          <p:cNvSpPr/>
          <p:nvPr/>
        </p:nvSpPr>
        <p:spPr>
          <a:xfrm>
            <a:off x="-739941" y="1216439"/>
            <a:ext cx="430716" cy="36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9" name="Rechteck 18"/>
          <p:cNvSpPr/>
          <p:nvPr/>
        </p:nvSpPr>
        <p:spPr>
          <a:xfrm>
            <a:off x="-739941" y="1937882"/>
            <a:ext cx="430716" cy="360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0" name="Rechteck 19"/>
          <p:cNvSpPr/>
          <p:nvPr/>
        </p:nvSpPr>
        <p:spPr>
          <a:xfrm>
            <a:off x="-739941" y="2300342"/>
            <a:ext cx="430716" cy="360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1" name="Rechteck 20"/>
          <p:cNvSpPr/>
          <p:nvPr/>
        </p:nvSpPr>
        <p:spPr>
          <a:xfrm>
            <a:off x="-739941" y="494996"/>
            <a:ext cx="430716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2" name="Rechteck 21"/>
          <p:cNvSpPr/>
          <p:nvPr/>
        </p:nvSpPr>
        <p:spPr>
          <a:xfrm>
            <a:off x="-739941" y="1575422"/>
            <a:ext cx="430716" cy="36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900" noProof="0">
                <a:solidFill>
                  <a:schemeClr val="tx1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6645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4" r:id="rId4"/>
    <p:sldLayoutId id="2147483665" r:id="rId5"/>
    <p:sldLayoutId id="214748366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spcBef>
          <a:spcPts val="4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30400" algn="l" defTabSz="457200" rtl="0" eaLnBrk="1" latinLnBrk="0" hangingPunct="1">
        <a:spcBef>
          <a:spcPts val="4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30400" algn="l" defTabSz="457200" rtl="0" eaLnBrk="1" latinLnBrk="0" hangingPunct="1">
        <a:spcBef>
          <a:spcPts val="4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30400" algn="l" defTabSz="457200" rtl="0" eaLnBrk="1" latinLnBrk="0" hangingPunct="1">
        <a:spcBef>
          <a:spcPts val="4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583" y="2190336"/>
            <a:ext cx="7321246" cy="596400"/>
          </a:xfrm>
        </p:spPr>
        <p:txBody>
          <a:bodyPr>
            <a:normAutofit fontScale="90000"/>
          </a:bodyPr>
          <a:lstStyle/>
          <a:p>
            <a:r>
              <a:rPr lang="de-CH" dirty="0"/>
              <a:t>Bevölkerungsbefragung</a:t>
            </a:r>
            <a:br>
              <a:rPr lang="de-CH" dirty="0"/>
            </a:br>
            <a:r>
              <a:rPr lang="de-CH" dirty="0"/>
              <a:t>zur Lebensqualität in Laufen-Uhwiesen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Uhwiesen</a:t>
            </a:r>
            <a:r>
              <a:rPr lang="de-CH" noProof="0"/>
              <a:t>, Juni 2016 |  </a:t>
            </a:r>
            <a:r>
              <a:rPr lang="de-CH"/>
              <a:t>IGLU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4825" y="3216566"/>
            <a:ext cx="5761038" cy="1871547"/>
          </a:xfrm>
        </p:spPr>
        <p:txBody>
          <a:bodyPr>
            <a:normAutofit/>
          </a:bodyPr>
          <a:lstStyle/>
          <a:p>
            <a:r>
              <a:rPr lang="de-CH" sz="1600" b="1" dirty="0"/>
              <a:t>Präsentation Ergebnisse </a:t>
            </a:r>
            <a:r>
              <a:rPr lang="de-CH" sz="1600" dirty="0"/>
              <a:t>, 16. Juni 2016 </a:t>
            </a:r>
          </a:p>
        </p:txBody>
      </p:sp>
      <p:sp>
        <p:nvSpPr>
          <p:cNvPr id="5" name="AutoShape 2" descr="Bildergebnis für entwurf stempe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4" descr="Bildergebnis für entwurf stempel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489"/>
            <a:ext cx="9144000" cy="20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4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Aussenraum II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10</a:t>
            </a:fld>
            <a:endParaRPr lang="de-CH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20763" y="1240393"/>
            <a:ext cx="10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Senioren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65464" y="1257996"/>
            <a:ext cx="310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Rahmenbedingungen Gewerbe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5861" y="3575050"/>
            <a:ext cx="36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Rahmenbedingungen Landwirtschaft</a:t>
            </a:r>
          </a:p>
        </p:txBody>
      </p:sp>
      <p:graphicFrame>
        <p:nvGraphicFramePr>
          <p:cNvPr id="21" name="Bildplatzhalter 20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3478981342"/>
              </p:ext>
            </p:extLst>
          </p:nvPr>
        </p:nvGraphicFramePr>
        <p:xfrm>
          <a:off x="503238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Bildplatzhalter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837554134"/>
              </p:ext>
            </p:extLst>
          </p:nvPr>
        </p:nvGraphicFramePr>
        <p:xfrm>
          <a:off x="4697413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Bildplatzhalter 23"/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1129928057"/>
              </p:ext>
            </p:extLst>
          </p:nvPr>
        </p:nvGraphicFramePr>
        <p:xfrm>
          <a:off x="503238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Inhaltsplatzhalter 4"/>
          <p:cNvSpPr txBox="1">
            <a:spLocks/>
          </p:cNvSpPr>
          <p:nvPr/>
        </p:nvSpPr>
        <p:spPr>
          <a:xfrm>
            <a:off x="4848225" y="3759716"/>
            <a:ext cx="8148639" cy="448627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/>
              <a:t>Parkplatzsituation im Nohl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/>
              <a:t>Busanbindung ungenügend (&gt; 10 Meldungen)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/>
              <a:t>Einsehbarkeit Einmündungen</a:t>
            </a:r>
          </a:p>
          <a:p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309150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11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Dorfbild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806200"/>
              </p:ext>
            </p:extLst>
          </p:nvPr>
        </p:nvGraphicFramePr>
        <p:xfrm>
          <a:off x="362486" y="2476006"/>
          <a:ext cx="3690938" cy="281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317154"/>
              </p:ext>
            </p:extLst>
          </p:nvPr>
        </p:nvGraphicFramePr>
        <p:xfrm>
          <a:off x="4572000" y="2476006"/>
          <a:ext cx="3690938" cy="281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10"/>
          <p:cNvSpPr/>
          <p:nvPr/>
        </p:nvSpPr>
        <p:spPr>
          <a:xfrm>
            <a:off x="4925531" y="1501481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ctr"/>
            <a:r>
              <a:rPr lang="de-CH" sz="1200" dirty="0">
                <a:solidFill>
                  <a:prstClr val="black"/>
                </a:solidFill>
              </a:rPr>
              <a:t>Der Einfluss des Gemeinderates zum Erhalt des Dorfbildes ist</a:t>
            </a:r>
            <a:endParaRPr lang="de-CH" sz="120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5772" y="150148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ctr"/>
            <a:r>
              <a:rPr lang="de-CH" sz="1200" dirty="0">
                <a:solidFill>
                  <a:prstClr val="black"/>
                </a:solidFill>
              </a:rPr>
              <a:t>Die bestehende Bauordnung und die Umsetzung zur Bewahrung des Dorfbildes sind</a:t>
            </a:r>
            <a:endParaRPr lang="de-CH" sz="1200" dirty="0">
              <a:solidFill>
                <a:srgbClr val="000000"/>
              </a:solidFill>
            </a:endParaRPr>
          </a:p>
        </p:txBody>
      </p:sp>
      <p:sp>
        <p:nvSpPr>
          <p:cNvPr id="10" name="Inhaltsplatzhalter 4"/>
          <p:cNvSpPr>
            <a:spLocks noGrp="1"/>
          </p:cNvSpPr>
          <p:nvPr>
            <p:ph sz="quarter" idx="13"/>
          </p:nvPr>
        </p:nvSpPr>
        <p:spPr>
          <a:xfrm>
            <a:off x="629195" y="5078657"/>
            <a:ext cx="8148639" cy="4486275"/>
          </a:xfrm>
        </p:spPr>
        <p:txBody>
          <a:bodyPr>
            <a:normAutofit/>
          </a:bodyPr>
          <a:lstStyle/>
          <a:p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Keine Strategie, zu wenig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Nur auf Kernzone beschränkt</a:t>
            </a:r>
          </a:p>
        </p:txBody>
      </p:sp>
    </p:spTree>
    <p:extLst>
      <p:ext uri="{BB962C8B-B14F-4D97-AF65-F5344CB8AC3E}">
        <p14:creationId xmlns:p14="http://schemas.microsoft.com/office/powerpoint/2010/main" val="14999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Angebot Freizeit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12</a:t>
            </a:fld>
            <a:endParaRPr lang="de-CH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20763" y="1240393"/>
            <a:ext cx="21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Organisiert (Vereine)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65464" y="1257996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Familien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5861" y="3575050"/>
            <a:ext cx="10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Senioren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64352" y="3569598"/>
            <a:ext cx="22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Angebote Jugendliche</a:t>
            </a:r>
          </a:p>
        </p:txBody>
      </p:sp>
      <p:graphicFrame>
        <p:nvGraphicFramePr>
          <p:cNvPr id="19" name="Bildplatzhalter 18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20215412"/>
              </p:ext>
            </p:extLst>
          </p:nvPr>
        </p:nvGraphicFramePr>
        <p:xfrm>
          <a:off x="503238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Bildplatzhalter 19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500950839"/>
              </p:ext>
            </p:extLst>
          </p:nvPr>
        </p:nvGraphicFramePr>
        <p:xfrm>
          <a:off x="4697413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Bildplatzhalter 20"/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218074715"/>
              </p:ext>
            </p:extLst>
          </p:nvPr>
        </p:nvGraphicFramePr>
        <p:xfrm>
          <a:off x="503238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Bildplatzhalter 21"/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514442586"/>
              </p:ext>
            </p:extLst>
          </p:nvPr>
        </p:nvGraphicFramePr>
        <p:xfrm>
          <a:off x="4697413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714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13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Lebensqualität</a:t>
            </a:r>
            <a:r>
              <a:rPr lang="de-CH" dirty="0"/>
              <a:t> wird als «gut» bis «sehr gut» bewertet und ist der Bevölkerung wichtig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Mehrheit der Einwohnerinnen und Einwohner wünscht </a:t>
            </a:r>
            <a:r>
              <a:rPr lang="de-CH" b="1" dirty="0"/>
              <a:t>gleiches oder geringeres Wachstum </a:t>
            </a:r>
            <a:r>
              <a:rPr lang="de-CH" dirty="0"/>
              <a:t>(heute 15 Personen / Jahr)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Das Wachstum soll primär über </a:t>
            </a:r>
            <a:r>
              <a:rPr lang="de-CH" b="1" dirty="0"/>
              <a:t>hochwertigen Wohnraum </a:t>
            </a:r>
            <a:r>
              <a:rPr lang="de-CH" dirty="0"/>
              <a:t>(EFH) erfolgen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Projekte zur </a:t>
            </a:r>
            <a:r>
              <a:rPr lang="de-CH" b="1" dirty="0"/>
              <a:t>Förderung des Tourismus </a:t>
            </a:r>
            <a:r>
              <a:rPr lang="de-CH" dirty="0"/>
              <a:t>sind nicht erwünscht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Steuersituation</a:t>
            </a:r>
            <a:r>
              <a:rPr lang="de-CH" dirty="0"/>
              <a:t> wird als gut beurteilt, Reduktionspotenzial bei Verwaltungs- und Infrastrukturkosten. Zusätzliche Einnahmen primär über steuerkräftige Einwohner.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Situation</a:t>
            </a:r>
            <a:r>
              <a:rPr lang="de-CH" b="1" dirty="0"/>
              <a:t> Umwelt</a:t>
            </a:r>
            <a:r>
              <a:rPr lang="de-CH" dirty="0"/>
              <a:t> (Lärm, Luft, Entsorgung): gut, ebenso </a:t>
            </a:r>
            <a:r>
              <a:rPr lang="de-CH" b="1" dirty="0"/>
              <a:t>Aussenraum </a:t>
            </a:r>
            <a:r>
              <a:rPr lang="de-CH" dirty="0"/>
              <a:t>und</a:t>
            </a:r>
            <a:r>
              <a:rPr lang="de-CH" b="1" dirty="0"/>
              <a:t> Freizeit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 err="1"/>
              <a:t>Dorfbild</a:t>
            </a:r>
            <a:r>
              <a:rPr lang="de-CH" b="1" dirty="0"/>
              <a:t>: </a:t>
            </a:r>
            <a:r>
              <a:rPr lang="de-CH" dirty="0"/>
              <a:t>Rund 30 % erachten die Bauordnung als nicht ausreichend. Eine stärkere Einflussnahme der Behörde wird von einer Mehrheit der Bevölkerung gewünscht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294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2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Allgemein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03237" y="803746"/>
            <a:ext cx="8150257" cy="436562"/>
          </a:xfrm>
        </p:spPr>
        <p:txBody>
          <a:bodyPr/>
          <a:lstStyle/>
          <a:p>
            <a:r>
              <a:rPr lang="de-CH" dirty="0"/>
              <a:t>128 Haushalte nahmen teil (rund 250 Personen)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189502"/>
              </p:ext>
            </p:extLst>
          </p:nvPr>
        </p:nvGraphicFramePr>
        <p:xfrm>
          <a:off x="504825" y="1803570"/>
          <a:ext cx="4002629" cy="390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297151" y="1167777"/>
            <a:ext cx="31610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Umfrage im März / April 2016 mit schriftlicher Rückmeldung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Verteilung in allen Haushalten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Kommunikation über Website, Flyer</a:t>
            </a:r>
          </a:p>
          <a:p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Zahlreiche Rückmeldungen, welche ein Befragung sehr begrüssten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Beschluss Vorstand: keine Offenlegung Beurteilung Behörden / Verwaltung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Ausgewiesenen Kommentare: Mehrfachnennungen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2002973" y="1937657"/>
            <a:ext cx="16329" cy="2971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3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Lebensqualität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043311"/>
              </p:ext>
            </p:extLst>
          </p:nvPr>
        </p:nvGraphicFramePr>
        <p:xfrm>
          <a:off x="503999" y="1361024"/>
          <a:ext cx="4691945" cy="242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808410"/>
              </p:ext>
            </p:extLst>
          </p:nvPr>
        </p:nvGraphicFramePr>
        <p:xfrm>
          <a:off x="427037" y="4085035"/>
          <a:ext cx="4768907" cy="198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297151" y="1483471"/>
            <a:ext cx="31299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/>
              <a:t>Kommentare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Kein Dorfplatz, wenig Dorfleben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4999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4</a:t>
            </a:fld>
            <a:endParaRPr lang="de-CH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Bildplatzhalter 10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3275217376"/>
              </p:ext>
            </p:extLst>
          </p:nvPr>
        </p:nvGraphicFramePr>
        <p:xfrm>
          <a:off x="503238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Bildplatzhalter 11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042011186"/>
              </p:ext>
            </p:extLst>
          </p:nvPr>
        </p:nvGraphicFramePr>
        <p:xfrm>
          <a:off x="4697413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Bildplatzhalter 13"/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3920568085"/>
              </p:ext>
            </p:extLst>
          </p:nvPr>
        </p:nvGraphicFramePr>
        <p:xfrm>
          <a:off x="504825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Bildplatzhalter 16"/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3175701488"/>
              </p:ext>
            </p:extLst>
          </p:nvPr>
        </p:nvGraphicFramePr>
        <p:xfrm>
          <a:off x="4697413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720763" y="1240393"/>
            <a:ext cx="336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Wachstum Bevölkerung allgemein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165464" y="1257996"/>
            <a:ext cx="256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Hochwertiger Wohnraum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21167" y="357505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Günstiger Wohnraum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348462" y="3569598"/>
            <a:ext cx="316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Tourismus-Projekte (e.g. Ballon)</a:t>
            </a:r>
          </a:p>
        </p:txBody>
      </p:sp>
    </p:spTree>
    <p:extLst>
      <p:ext uri="{BB962C8B-B14F-4D97-AF65-F5344CB8AC3E}">
        <p14:creationId xmlns:p14="http://schemas.microsoft.com/office/powerpoint/2010/main" val="26209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5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Wunsch Wachstum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aktuell 15 Personen / Jahr, zukünftig…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82828"/>
              </p:ext>
            </p:extLst>
          </p:nvPr>
        </p:nvGraphicFramePr>
        <p:xfrm>
          <a:off x="612291" y="1702143"/>
          <a:ext cx="4046795" cy="379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9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43B-A0F0-4A82-86C1-A6D4A2CFA735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6</a:t>
            </a:fld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Steuersituation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18338"/>
              </p:ext>
            </p:extLst>
          </p:nvPr>
        </p:nvGraphicFramePr>
        <p:xfrm>
          <a:off x="394320" y="1355743"/>
          <a:ext cx="4528970" cy="481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9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Massnahmen Verbesserung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7</a:t>
            </a:fld>
            <a:endParaRPr lang="de-CH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b="1" dirty="0"/>
              <a:t>Steuersituation</a:t>
            </a:r>
          </a:p>
        </p:txBody>
      </p:sp>
      <p:graphicFrame>
        <p:nvGraphicFramePr>
          <p:cNvPr id="11" name="Bildplatzhalter 10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828780190"/>
              </p:ext>
            </p:extLst>
          </p:nvPr>
        </p:nvGraphicFramePr>
        <p:xfrm>
          <a:off x="503238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Bildplatzhalter 11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349566871"/>
              </p:ext>
            </p:extLst>
          </p:nvPr>
        </p:nvGraphicFramePr>
        <p:xfrm>
          <a:off x="4697413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Bildplatzhalter 12"/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873127846"/>
              </p:ext>
            </p:extLst>
          </p:nvPr>
        </p:nvGraphicFramePr>
        <p:xfrm>
          <a:off x="503238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Bildplatzhalter 13"/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178551706"/>
              </p:ext>
            </p:extLst>
          </p:nvPr>
        </p:nvGraphicFramePr>
        <p:xfrm>
          <a:off x="4697413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720763" y="1240393"/>
            <a:ext cx="306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Reduktion Kosten Infrastruktur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65464" y="1257996"/>
            <a:ext cx="297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Reduktion Verwaltungskosten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5861" y="3575050"/>
            <a:ext cx="394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Erhöhung Einnahmen steuerkräftige EW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64352" y="3569598"/>
            <a:ext cx="434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Erhöhung Einnahmen zusätzliche Einwohner</a:t>
            </a:r>
          </a:p>
        </p:txBody>
      </p:sp>
    </p:spTree>
    <p:extLst>
      <p:ext uri="{BB962C8B-B14F-4D97-AF65-F5344CB8AC3E}">
        <p14:creationId xmlns:p14="http://schemas.microsoft.com/office/powerpoint/2010/main" val="12225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Umwelt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8</a:t>
            </a:fld>
            <a:endParaRPr lang="de-CH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20763" y="1240393"/>
            <a:ext cx="14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Lärmsituation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65464" y="1257996"/>
            <a:ext cx="12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Luftqualität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5861" y="3575050"/>
            <a:ext cx="209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Angebot Entsorgung</a:t>
            </a:r>
          </a:p>
        </p:txBody>
      </p:sp>
      <p:graphicFrame>
        <p:nvGraphicFramePr>
          <p:cNvPr id="20" name="Bildplatzhalter 19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1958866369"/>
              </p:ext>
            </p:extLst>
          </p:nvPr>
        </p:nvGraphicFramePr>
        <p:xfrm>
          <a:off x="503238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Bildplatzhalter 20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4250387440"/>
              </p:ext>
            </p:extLst>
          </p:nvPr>
        </p:nvGraphicFramePr>
        <p:xfrm>
          <a:off x="4697413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Bildplatzhalter 26"/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2722137985"/>
              </p:ext>
            </p:extLst>
          </p:nvPr>
        </p:nvGraphicFramePr>
        <p:xfrm>
          <a:off x="503238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Inhaltsplatzhalter 4"/>
          <p:cNvSpPr txBox="1">
            <a:spLocks/>
          </p:cNvSpPr>
          <p:nvPr/>
        </p:nvSpPr>
        <p:spPr>
          <a:xfrm>
            <a:off x="4880881" y="3774747"/>
            <a:ext cx="8148639" cy="448627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30400" algn="l" defTabSz="457200" rtl="0" eaLnBrk="1" latinLnBrk="0" hangingPunct="1">
              <a:spcBef>
                <a:spcPts val="4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Fluglärm, Lärmsituation A4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Grünabfuhr (zu wenig, Zugänglichkeit)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Angebot Sammelstelle: </a:t>
            </a:r>
            <a:br>
              <a:rPr lang="de-CH" sz="1600" dirty="0"/>
            </a:br>
            <a:r>
              <a:rPr lang="de-CH" sz="1600" dirty="0"/>
              <a:t>Öffnungszeit verlängern, PET, </a:t>
            </a:r>
            <a:br>
              <a:rPr lang="de-CH" sz="1600" dirty="0"/>
            </a:br>
            <a:r>
              <a:rPr lang="de-CH" sz="1600" dirty="0"/>
              <a:t>keine Styroporsammlung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Rheinfallverkehr im Nohl</a:t>
            </a:r>
          </a:p>
          <a:p>
            <a:endParaRPr lang="de-CH" sz="160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62260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Aussenraum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4F22-A927-47C5-B57D-812EB21CA6F7}" type="datetime1">
              <a:rPr lang="de-CH" noProof="0" smtClean="0"/>
              <a:pPr/>
              <a:t>08.11.2018</a:t>
            </a:fld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D81D-702E-184E-8EEC-C183C5B46D85}" type="slidenum">
              <a:rPr lang="de-CH" noProof="0" smtClean="0"/>
              <a:pPr/>
              <a:t>9</a:t>
            </a:fld>
            <a:endParaRPr lang="de-CH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720763" y="1240393"/>
            <a:ext cx="46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ÖV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65464" y="1257996"/>
            <a:ext cx="315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Infrastruktur Individualverkehr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45861" y="3575050"/>
            <a:ext cx="34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Öffentlicher Raum (Spielplätze etc.)</a:t>
            </a:r>
          </a:p>
        </p:txBody>
      </p:sp>
      <p:graphicFrame>
        <p:nvGraphicFramePr>
          <p:cNvPr id="18" name="Bildplatzhalter 17"/>
          <p:cNvGraphicFramePr>
            <a:graphicFrameLocks noGrp="1"/>
          </p:cNvGraphicFramePr>
          <p:nvPr>
            <p:ph type="pic" sz="quarter" idx="19"/>
          </p:nvPr>
        </p:nvGraphicFramePr>
        <p:xfrm>
          <a:off x="503238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Bildplatzhalter 18"/>
          <p:cNvGraphicFramePr>
            <a:graphicFrameLocks noGrp="1"/>
          </p:cNvGraphicFramePr>
          <p:nvPr>
            <p:ph type="pic" sz="quarter" idx="16"/>
          </p:nvPr>
        </p:nvGraphicFramePr>
        <p:xfrm>
          <a:off x="4697413" y="1609725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Bildplatzhalter 21"/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866447248"/>
              </p:ext>
            </p:extLst>
          </p:nvPr>
        </p:nvGraphicFramePr>
        <p:xfrm>
          <a:off x="503238" y="3830638"/>
          <a:ext cx="3949700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1564923"/>
      </p:ext>
    </p:extLst>
  </p:cSld>
  <p:clrMapOvr>
    <a:masterClrMapping/>
  </p:clrMapOvr>
</p:sld>
</file>

<file path=ppt/theme/theme1.xml><?xml version="1.0" encoding="utf-8"?>
<a:theme xmlns:a="http://schemas.openxmlformats.org/drawingml/2006/main" name="D_Presentation">
  <a:themeElements>
    <a:clrScheme name="Hirzel.Neef.Schmid.Konsulenten">
      <a:dk1>
        <a:sysClr val="windowText" lastClr="000000"/>
      </a:dk1>
      <a:lt1>
        <a:sysClr val="window" lastClr="FFFFFF"/>
      </a:lt1>
      <a:dk2>
        <a:srgbClr val="BAC2C6"/>
      </a:dk2>
      <a:lt2>
        <a:srgbClr val="FFC644"/>
      </a:lt2>
      <a:accent1>
        <a:srgbClr val="000000"/>
      </a:accent1>
      <a:accent2>
        <a:srgbClr val="4C4F52"/>
      </a:accent2>
      <a:accent3>
        <a:srgbClr val="A5AEB7"/>
      </a:accent3>
      <a:accent4>
        <a:srgbClr val="E4E3D9"/>
      </a:accent4>
      <a:accent5>
        <a:srgbClr val="A1938D"/>
      </a:accent5>
      <a:accent6>
        <a:srgbClr val="A4D9EB"/>
      </a:accent6>
      <a:hlink>
        <a:srgbClr val="A5AEB7"/>
      </a:hlink>
      <a:folHlink>
        <a:srgbClr val="BAC2C6"/>
      </a:folHlink>
    </a:clrScheme>
    <a:fontScheme name="Hirzel.Neef.Schmid.Konsulent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D_Presentation</Template>
  <TotalTime>0</TotalTime>
  <Words>337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D_Presentation</vt:lpstr>
      <vt:lpstr>Bevölkerungsbefragung zur Lebensqualität in Laufen-Uhwiesen</vt:lpstr>
      <vt:lpstr>Allgemein</vt:lpstr>
      <vt:lpstr>Lebensqualität</vt:lpstr>
      <vt:lpstr>Entwicklung</vt:lpstr>
      <vt:lpstr>Wunsch Wachstum</vt:lpstr>
      <vt:lpstr>Steuersituation</vt:lpstr>
      <vt:lpstr>Massnahmen Verbesserung </vt:lpstr>
      <vt:lpstr>Umwelt</vt:lpstr>
      <vt:lpstr>Aussenraum</vt:lpstr>
      <vt:lpstr>Aussenraum II</vt:lpstr>
      <vt:lpstr>Dorfbild</vt:lpstr>
      <vt:lpstr>Angebot Freizeit</vt:lpstr>
      <vt:lpstr>Zusammenfassung</vt:lpstr>
    </vt:vector>
  </TitlesOfParts>
  <Company>innofield.com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Knill</dc:creator>
  <cp:lastModifiedBy>Hiltbrunner, Anja [MEDCH]</cp:lastModifiedBy>
  <cp:revision>32</cp:revision>
  <cp:lastPrinted>2012-09-23T19:01:57Z</cp:lastPrinted>
  <dcterms:created xsi:type="dcterms:W3CDTF">2016-05-16T11:31:13Z</dcterms:created>
  <dcterms:modified xsi:type="dcterms:W3CDTF">2018-11-08T22:48:16Z</dcterms:modified>
</cp:coreProperties>
</file>